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A82A3-48F0-41F8-B2C1-C77A1AE58AD0}" v="4" dt="2025-02-01T08:26:32.10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2" d="100"/>
          <a:sy n="52" d="100"/>
        </p:scale>
        <p:origin x="140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Taufiq Nurrohman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01-Feb-2025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/>
              <a:t>https://github.com/smoha-git/Firstrepo/blob/main/labs-jupyter-spacex-Data%20wrangling.ipynb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6A467-C09C-4382-956D-EEF51C0E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854" y="1316888"/>
            <a:ext cx="6053835" cy="2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https://github.com/smoha-git/Firstrepo/blob/main/edadataviz.ipynb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E5F22-A72A-4104-92E4-F91F84EF3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3" y="4343736"/>
            <a:ext cx="4827520" cy="1805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86FA6-811A-4FF0-A108-12FE269A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260470"/>
            <a:ext cx="25527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18206-DF1E-4645-810C-F7365C09A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1" y="2316367"/>
            <a:ext cx="2428875" cy="162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F5E2AB-A7D8-43AE-A480-30EE88E6A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011" y="2260470"/>
            <a:ext cx="5345095" cy="1741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35C13E-44E4-4D53-9B0A-A8E8001BD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457" y="4205885"/>
            <a:ext cx="2152650" cy="194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6B9B3C-E2E1-44F3-92C4-5F8E2BBC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893" y="4287783"/>
            <a:ext cx="4746518" cy="1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endParaRPr lang="en-SG" sz="1800" b="0" i="0" u="none" strike="noStrike" baseline="0" dirty="0">
              <a:solidFill>
                <a:srgbClr val="1C7CDB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SQL queries performed: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Create table from another table</a:t>
            </a:r>
          </a:p>
          <a:p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Select Distinct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Applied Where, Limit, and Between conditional clauses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Aggregation functions like Sum, Count and Average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/>
              <a:t>https://github.com/smoha-git/Firstrepo/blob/main/jupyter-labs-eda-sql-coursera_sqllite.ipynb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8AE88-5158-400F-B344-5A754D1D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443037"/>
            <a:ext cx="76390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8E454-4B35-4342-89A8-275F9226E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581150"/>
            <a:ext cx="76581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Built, evaluated, improved, and found the best performing classification model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Applied a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standardScaler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() function to preprocess data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Split the data into training and testing samples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Applied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GridSearch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to find the best hyperparameters for different classification models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Evaluated the various models’ accuracy and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analysed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the confusion matrix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https://github.com/smoha-git/Firstrepo/blob/main/SpaceX_Machine%20Learning%20Prediction_Part_5.ipynb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F25A6-62B1-48DE-90AA-9360F5F0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36" y="2174952"/>
            <a:ext cx="4593773" cy="319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CCAFS SLC 40 are higher in number and higher chances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A9CF0-2DF4-465D-94BD-D94C4236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99" y="1594950"/>
            <a:ext cx="73533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83544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launched majority with payload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9D593-47C5-4239-B9FC-28A85C68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97" y="1898591"/>
            <a:ext cx="5914792" cy="33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&amp; SSO are among the highest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A8406-D039-403F-8F79-DCD9FE58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74" y="1226561"/>
            <a:ext cx="75533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Towards the end, all orbit types showed successful outcomes as the flight numbers increased, VLEO has a different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A68E9-470B-448C-A99B-E53D2034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22" y="1758373"/>
            <a:ext cx="68389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1D6DC-EA34-4E63-8F1F-642A7EE0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10" y="1403986"/>
            <a:ext cx="6715125" cy="430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0F8F00-F103-4486-8A4A-2AD6B6533BF5}"/>
              </a:ext>
            </a:extLst>
          </p:cNvPr>
          <p:cNvSpPr txBox="1"/>
          <p:nvPr/>
        </p:nvSpPr>
        <p:spPr>
          <a:xfrm>
            <a:off x="337325" y="1738806"/>
            <a:ext cx="609414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1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Higher payloads showed better results across 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most orbit types for mission success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success rate since 2013 kept increasing till 2020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670FA-0DD8-4B5E-9F6B-E532F349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492266"/>
            <a:ext cx="6410017" cy="41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DISTINCT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FROM SPACEXTABLE</a:t>
            </a:r>
          </a:p>
          <a:p>
            <a:pPr marL="0" indent="0">
              <a:buNone/>
            </a:pP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60F13-C305-471B-9398-1162F6313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14" y="2850763"/>
            <a:ext cx="26098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* FROM SPACEXTABLE WHERE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LIKE "CCA%" 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829F9-D372-47DA-B992-DD46623A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38" y="3651792"/>
            <a:ext cx="3495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SUM(PAYLOAD_MASS__KG_) FROM SPACEXTABLE WHERE Customer="NASA (CRS)"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3F356-0676-4B30-8DCA-799EEA33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75" y="3566880"/>
            <a:ext cx="2784499" cy="8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AVG(PAYLOAD_MASS__KG_) FROM SPACEXTABLE WHERE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="F9 v1.1"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59CE3-2459-4DE0-BE22-991A1A84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12" y="3119437"/>
            <a:ext cx="3629284" cy="11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Date FROM SPACEXTABLE WHERE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="Success (ground pad)" LIMIT 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E6323-F895-4328-8BE6-B248A829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4" y="3157537"/>
            <a:ext cx="1473539" cy="8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87FDE17-087B-47B6-9B8D-F5EFFF8EF1F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034592"/>
            <a:ext cx="6333995" cy="50651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Collection</a:t>
            </a:r>
          </a:p>
          <a:p>
            <a:pPr marL="0" indent="0">
              <a:buNone/>
            </a:pPr>
            <a:r>
              <a:rPr lang="en-SG" sz="1800" dirty="0">
                <a:solidFill>
                  <a:srgbClr val="292929"/>
                </a:solidFill>
                <a:latin typeface="Abadi" panose="020B0604020104020204" pitchFamily="34" charset="0"/>
              </a:rPr>
              <a:t>	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Wrangling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EDA with SQL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Plotlydash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EDA results</a:t>
            </a:r>
          </a:p>
          <a:p>
            <a:pPr marL="0" indent="0">
              <a:buNone/>
            </a:pPr>
            <a:r>
              <a:rPr lang="en-SG" sz="1800" dirty="0">
                <a:solidFill>
                  <a:srgbClr val="292929"/>
                </a:solidFill>
                <a:latin typeface="Abadi" panose="020B0604020104020204" pitchFamily="34" charset="0"/>
              </a:rPr>
              <a:t>	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Interactive Analysis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COUNT(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),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FROM SPACEXTABLE GROUP BY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Mission_Outcome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66398-B23D-4C32-BC03-330C0472A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586" y="3367668"/>
            <a:ext cx="3867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5C34A-F822-4498-8E99-F0BC439E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756" y="1509364"/>
            <a:ext cx="2309232" cy="5250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6D030A-FC5E-4680-9EAE-8281A0CA2049}"/>
              </a:ext>
            </a:extLst>
          </p:cNvPr>
          <p:cNvSpPr txBox="1"/>
          <p:nvPr/>
        </p:nvSpPr>
        <p:spPr>
          <a:xfrm>
            <a:off x="1051004" y="2882697"/>
            <a:ext cx="609414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SELECT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Booster_Version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FROM SPACEXTABLE WHERE PAYLOAD_MASS__KG_=(SELECT MAX(PAYLOAD_MASS__KG_) FROM SPACEXTABLE) 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8D5ED-7E17-4AB5-B43E-17D39532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771650"/>
            <a:ext cx="93249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DC8BA-C7DF-4E88-ADA2-A09D8BED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454" y="2223136"/>
            <a:ext cx="3438525" cy="266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575BEC-1C65-41F8-9787-87AF1D131247}"/>
              </a:ext>
            </a:extLst>
          </p:cNvPr>
          <p:cNvSpPr txBox="1"/>
          <p:nvPr/>
        </p:nvSpPr>
        <p:spPr>
          <a:xfrm>
            <a:off x="448838" y="2721114"/>
            <a:ext cx="609414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SELECT COUNT(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FROM SPACEXTABLE WHERE Date BETWEEN "2010-06-04" AND "2017-03-20" GROUP BY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ORDER BY COUNT(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DESC 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3204C-AD9A-41F8-97EC-ADC6C7D2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9" y="2114728"/>
            <a:ext cx="8486078" cy="4484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0684B-0F5C-41FB-B1A2-DC03B214A973}"/>
              </a:ext>
            </a:extLst>
          </p:cNvPr>
          <p:cNvSpPr txBox="1"/>
          <p:nvPr/>
        </p:nvSpPr>
        <p:spPr>
          <a:xfrm>
            <a:off x="770011" y="1221165"/>
            <a:ext cx="625025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SG" sz="1800" b="1" i="0" u="none" strike="noStrike" baseline="0" dirty="0">
                <a:latin typeface="Calibri" panose="020F0502020204030204" pitchFamily="34" charset="0"/>
              </a:rPr>
              <a:t>Insights</a:t>
            </a:r>
            <a:endParaRPr lang="en-SG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The launch sites are close to the coastal regions.</a:t>
            </a: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The launch sites are on similar latitudes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28BAB-365F-480D-A78F-00AA6891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94" y="0"/>
            <a:ext cx="3025698" cy="258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AFAF7-B775-4A00-A553-D9EFE8A5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383" y="2658976"/>
            <a:ext cx="4161590" cy="4002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15E638-893B-4547-B324-D06471191E45}"/>
              </a:ext>
            </a:extLst>
          </p:cNvPr>
          <p:cNvSpPr txBox="1"/>
          <p:nvPr/>
        </p:nvSpPr>
        <p:spPr>
          <a:xfrm>
            <a:off x="303873" y="2690336"/>
            <a:ext cx="6094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Insights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two launch sites on the east coast had more failed launches than successful launches.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This is possibly due to the fact that initial launches failed and over time they improved 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C1F99-12E8-4E29-82A1-9205762B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1347787"/>
            <a:ext cx="10677525" cy="324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709CC-E47F-4FF3-8E9A-193AD092DD36}"/>
              </a:ext>
            </a:extLst>
          </p:cNvPr>
          <p:cNvSpPr txBox="1"/>
          <p:nvPr/>
        </p:nvSpPr>
        <p:spPr>
          <a:xfrm>
            <a:off x="2980741" y="4948858"/>
            <a:ext cx="60941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Launch site CCAFS SLC-40 is 0.87km from the coastline 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5B491-5473-40AD-9467-0A80FB0A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1700212"/>
            <a:ext cx="78390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9400786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Analyzing factors that influence rocket missions and result in successful outcomes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Determining what factors predict successful mission outcomes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AE158-4ED7-4E84-960F-259AE31A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643062"/>
            <a:ext cx="65913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8C1EE-D4FA-4DF0-85F1-AD11DF53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838325"/>
            <a:ext cx="838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F7128-CCF6-41AB-ADDF-F4B06B51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94" y="2055236"/>
            <a:ext cx="70770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725BD-A831-4B67-AC38-DDF29B2B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62" y="1304924"/>
            <a:ext cx="7310028" cy="49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37D9B-852E-4A8C-8CE3-C61A10B78C30}"/>
              </a:ext>
            </a:extLst>
          </p:cNvPr>
          <p:cNvSpPr txBox="1"/>
          <p:nvPr/>
        </p:nvSpPr>
        <p:spPr>
          <a:xfrm>
            <a:off x="1028701" y="1640726"/>
            <a:ext cx="609414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05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There is plenty of SpaceX launch data available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two launch sites on the east coast had more failed launches than successful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Arial" panose="020B0604020202020204" pitchFamily="34" charset="0"/>
              </a:rPr>
              <a:t>	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KSC LC -39A launch site had the highest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Arial" panose="020B0604020202020204" pitchFamily="34" charset="0"/>
              </a:rPr>
              <a:t>	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decision tree was the best model for classification purposes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endParaRPr lang="en-SG" sz="1800" b="0" i="0" u="none" strike="noStrike" baseline="0" dirty="0">
              <a:latin typeface="Abadi" panose="020B0604020104020204" pitchFamily="34" charset="0"/>
            </a:endParaRPr>
          </a:p>
          <a:p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collection methodology: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767070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Using REST </a:t>
            </a:r>
            <a:r>
              <a:rPr lang="en-SG" sz="1800" b="0" i="0" u="none" strike="noStrike" baseline="0" dirty="0" err="1">
                <a:solidFill>
                  <a:srgbClr val="767070"/>
                </a:solidFill>
                <a:latin typeface="Abadi" panose="020B0604020104020204" pitchFamily="34" charset="0"/>
              </a:rPr>
              <a:t>Apis</a:t>
            </a:r>
            <a:r>
              <a:rPr lang="en-SG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Using Beautiful Soup package to web scrape HTML tables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Perform data wrangling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Cleaning, transforming &amp; structuring raw data into a useable format by handling missing values, removing duplicates and correcting inconsistencies.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Perform exploratory data analysis (EDA) using visualization and SQL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Perform interactive visual analytics using Folium and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PlotlyDash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Perform predictive analysis using classification models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Build a machine learning pipeline, determine model with best accuracy, output the confusion matrix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812496" cy="2066151"/>
          </a:xfrm>
          <a:prstGeom prst="rect">
            <a:avLst/>
          </a:prstGeom>
        </p:spPr>
        <p:txBody>
          <a:bodyPr/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Collection steps - 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Gather data from Space X REST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Api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API will give data about launches, rockets used,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payload delivered, launch specification, landing specification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and landing outcome.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Another popular data source is web scrapping using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Beautiful Soup</a:t>
            </a:r>
          </a:p>
          <a:p>
            <a:pPr marL="0" indent="0">
              <a:buNone/>
            </a:pPr>
            <a:endParaRPr lang="en-SG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8C0C2-339B-4E3E-8142-D6C9AC6D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30" y="2100420"/>
            <a:ext cx="4471291" cy="36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https://github.com/smoha-git/Firstrepo/blob/main/jupyter-labs-spacex-data-collection-api.ipynb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20DF2-E6B1-453A-A87F-71573138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11" y="1498599"/>
            <a:ext cx="57531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https://github.com/smoha-git/Firstrepo/blob/main/Webscraping_Subhasree.ipynb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3249D-CC03-4452-844F-520A29BE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16" y="1650675"/>
            <a:ext cx="6590895" cy="45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1117</Words>
  <Application>Microsoft Office PowerPoint</Application>
  <PresentationFormat>Widescreen</PresentationFormat>
  <Paragraphs>224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topique01 nurrohman</cp:lastModifiedBy>
  <cp:revision>237</cp:revision>
  <dcterms:created xsi:type="dcterms:W3CDTF">2021-04-29T18:58:34Z</dcterms:created>
  <dcterms:modified xsi:type="dcterms:W3CDTF">2025-02-01T12:36:05Z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36fffe2-e74d-4f21-833f-6f054a10cb50_Enabled">
    <vt:lpwstr>true</vt:lpwstr>
  </property>
  <property fmtid="{D5CDD505-2E9C-101B-9397-08002B2CF9AE}" pid="4" name="MSIP_Label_436fffe2-e74d-4f21-833f-6f054a10cb50_SetDate">
    <vt:lpwstr>2025-02-01T08:13:52Z</vt:lpwstr>
  </property>
  <property fmtid="{D5CDD505-2E9C-101B-9397-08002B2CF9AE}" pid="5" name="MSIP_Label_436fffe2-e74d-4f21-833f-6f054a10cb50_Method">
    <vt:lpwstr>Privileged</vt:lpwstr>
  </property>
  <property fmtid="{D5CDD505-2E9C-101B-9397-08002B2CF9AE}" pid="6" name="MSIP_Label_436fffe2-e74d-4f21-833f-6f054a10cb50_Name">
    <vt:lpwstr>436fffe2-e74d-4f21-833f-6f054a10cb50</vt:lpwstr>
  </property>
  <property fmtid="{D5CDD505-2E9C-101B-9397-08002B2CF9AE}" pid="7" name="MSIP_Label_436fffe2-e74d-4f21-833f-6f054a10cb50_SiteId">
    <vt:lpwstr>a4dd5294-24e4-4102-8420-cb86d0baae1e</vt:lpwstr>
  </property>
  <property fmtid="{D5CDD505-2E9C-101B-9397-08002B2CF9AE}" pid="8" name="MSIP_Label_436fffe2-e74d-4f21-833f-6f054a10cb50_ActionId">
    <vt:lpwstr>235ac06d-3258-436b-9014-5f3bd95b5ad2</vt:lpwstr>
  </property>
  <property fmtid="{D5CDD505-2E9C-101B-9397-08002B2CF9AE}" pid="9" name="MSIP_Label_436fffe2-e74d-4f21-833f-6f054a10cb50_ContentBits">
    <vt:lpwstr>0</vt:lpwstr>
  </property>
</Properties>
</file>